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Josefin Slab"/>
      <p:regular r:id="rId16"/>
      <p:bold r:id="rId17"/>
      <p:italic r:id="rId18"/>
      <p:boldItalic r:id="rId19"/>
    </p:embeddedFont>
    <p:embeddedFont>
      <p:font typeface="Anton"/>
      <p:regular r:id="rId20"/>
    </p:embeddedFont>
    <p:embeddedFont>
      <p:font typeface="Staatliches"/>
      <p:regular r:id="rId21"/>
    </p:embeddedFont>
    <p:embeddedFont>
      <p:font typeface="Anaheim"/>
      <p:regular r:id="rId22"/>
    </p:embeddedFont>
    <p:embeddedFont>
      <p:font typeface="Abel"/>
      <p:regular r:id="rId23"/>
    </p:embeddedFont>
    <p:embeddedFont>
      <p:font typeface="Josefin Sans"/>
      <p:regular r:id="rId24"/>
      <p:bold r:id="rId25"/>
      <p:italic r:id="rId26"/>
      <p:boldItalic r:id="rId27"/>
    </p:embeddedFont>
    <p:embeddedFont>
      <p:font typeface="Unica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  <p15:guide id="5" orient="horz" pos="21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  <p:guide pos="1209" orient="horz"/>
        <p:guide pos="21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ton-regular.fntdata"/><Relationship Id="rId22" Type="http://schemas.openxmlformats.org/officeDocument/2006/relationships/font" Target="fonts/Anaheim-regular.fntdata"/><Relationship Id="rId21" Type="http://schemas.openxmlformats.org/officeDocument/2006/relationships/font" Target="fonts/Staatliches-regular.fntdata"/><Relationship Id="rId24" Type="http://schemas.openxmlformats.org/officeDocument/2006/relationships/font" Target="fonts/JosefinSans-regular.fntdata"/><Relationship Id="rId23" Type="http://schemas.openxmlformats.org/officeDocument/2006/relationships/font" Target="fonts/Ab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italic.fntdata"/><Relationship Id="rId25" Type="http://schemas.openxmlformats.org/officeDocument/2006/relationships/font" Target="fonts/JosefinSans-bold.fntdata"/><Relationship Id="rId28" Type="http://schemas.openxmlformats.org/officeDocument/2006/relationships/font" Target="fonts/UnicaOne-regular.fntdata"/><Relationship Id="rId27" Type="http://schemas.openxmlformats.org/officeDocument/2006/relationships/font" Target="fonts/Josefi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JosefinSlab-bold.fntdata"/><Relationship Id="rId16" Type="http://schemas.openxmlformats.org/officeDocument/2006/relationships/font" Target="fonts/JosefinSlab-regular.fntdata"/><Relationship Id="rId19" Type="http://schemas.openxmlformats.org/officeDocument/2006/relationships/font" Target="fonts/JosefinSlab-boldItalic.fntdata"/><Relationship Id="rId18" Type="http://schemas.openxmlformats.org/officeDocument/2006/relationships/font" Target="fonts/JosefinSlab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74" name="Google Shape;74;p12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7" name="Google Shape;87;p15"/>
          <p:cNvGrpSpPr/>
          <p:nvPr/>
        </p:nvGrpSpPr>
        <p:grpSpPr>
          <a:xfrm>
            <a:off x="429933" y="1083300"/>
            <a:ext cx="4465655" cy="3077192"/>
            <a:chOff x="1211784" y="1483576"/>
            <a:chExt cx="6753864" cy="2714770"/>
          </a:xfrm>
        </p:grpSpPr>
        <p:sp>
          <p:nvSpPr>
            <p:cNvPr id="88" name="Google Shape;88;p15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93" name="Google Shape;93;p16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2" name="Google Shape;102;p17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4" name="Google Shape;104;p17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6" name="Google Shape;106;p17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08" name="Google Shape;108;p17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17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10" name="Google Shape;110;p17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17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18"/>
          <p:cNvSpPr txBox="1"/>
          <p:nvPr>
            <p:ph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18"/>
          <p:cNvSpPr txBox="1"/>
          <p:nvPr>
            <p:ph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24" name="Google Shape;124;p20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  <p:sp>
        <p:nvSpPr>
          <p:cNvPr id="126" name="Google Shape;126;p20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019"/>
          </a:srgbClr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b="0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b="0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Flaticon</a:t>
            </a:r>
            <a:r>
              <a:rPr b="0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Freepik</a:t>
            </a:r>
            <a:r>
              <a:rPr b="1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0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i="0" lang="en" sz="900" u="none" cap="none" strike="noStrik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i="0" sz="700" u="none" cap="none" strike="noStrike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8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8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b="0" i="0" sz="2800" u="none" cap="none" strike="noStrik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b="0" i="0" sz="12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5625" y="0"/>
            <a:ext cx="1579325" cy="6901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ljmbm5@umsystem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rc.gov/reading-rm/doc-collections/fact-sheets/3mile-isle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/>
          <p:nvPr/>
        </p:nvSpPr>
        <p:spPr>
          <a:xfrm>
            <a:off x="5210325" y="1382750"/>
            <a:ext cx="3029400" cy="2370300"/>
          </a:xfrm>
          <a:prstGeom prst="roundRect">
            <a:avLst>
              <a:gd fmla="val 147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2"/>
          <p:cNvGrpSpPr/>
          <p:nvPr/>
        </p:nvGrpSpPr>
        <p:grpSpPr>
          <a:xfrm>
            <a:off x="4969574" y="1120650"/>
            <a:ext cx="3029366" cy="2547136"/>
            <a:chOff x="4741999" y="986350"/>
            <a:chExt cx="3029366" cy="2547136"/>
          </a:xfrm>
        </p:grpSpPr>
        <p:sp>
          <p:nvSpPr>
            <p:cNvPr id="135" name="Google Shape;135;p22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2"/>
          <p:cNvSpPr/>
          <p:nvPr/>
        </p:nvSpPr>
        <p:spPr>
          <a:xfrm>
            <a:off x="5989825" y="1384119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2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2" name="Google Shape;152;p22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Luke Miller and Semir Hot</a:t>
            </a:r>
            <a:endParaRPr/>
          </a:p>
        </p:txBody>
      </p:sp>
      <p:sp>
        <p:nvSpPr>
          <p:cNvPr id="159" name="Google Shape;159;p2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Alarm Oracle</a:t>
            </a: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1" name="Google Shape;161;p22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22"/>
          <p:cNvSpPr/>
          <p:nvPr/>
        </p:nvSpPr>
        <p:spPr>
          <a:xfrm>
            <a:off x="4577856" y="957875"/>
            <a:ext cx="238359" cy="604739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437554" y="1301654"/>
            <a:ext cx="144253" cy="365414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2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66" name="Google Shape;166;p22"/>
            <p:cNvSpPr/>
            <p:nvPr/>
          </p:nvSpPr>
          <p:spPr>
            <a:xfrm>
              <a:off x="7825967" y="3240163"/>
              <a:ext cx="777728" cy="1015297"/>
            </a:xfrm>
            <a:custGeom>
              <a:rect b="b" l="l" r="r" t="t"/>
              <a:pathLst>
                <a:path extrusionOk="0" h="23142" w="17727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008869" y="3262319"/>
              <a:ext cx="542308" cy="1312226"/>
            </a:xfrm>
            <a:custGeom>
              <a:rect b="b" l="l" r="r" t="t"/>
              <a:pathLst>
                <a:path extrusionOk="0" h="29910" w="12361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156322" y="3423942"/>
              <a:ext cx="48962" cy="303159"/>
            </a:xfrm>
            <a:custGeom>
              <a:rect b="b" l="l" r="r" t="t"/>
              <a:pathLst>
                <a:path extrusionOk="0" h="6910" w="1116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8204844" y="3651900"/>
              <a:ext cx="358394" cy="75197"/>
            </a:xfrm>
            <a:custGeom>
              <a:rect b="b" l="l" r="r" t="t"/>
              <a:pathLst>
                <a:path extrusionOk="0" h="1714" w="8169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865277" y="3676029"/>
              <a:ext cx="192556" cy="449649"/>
            </a:xfrm>
            <a:custGeom>
              <a:rect b="b" l="l" r="r" t="t"/>
              <a:pathLst>
                <a:path extrusionOk="0" h="10249" w="4389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8057610" y="3961942"/>
              <a:ext cx="474920" cy="163732"/>
            </a:xfrm>
            <a:custGeom>
              <a:rect b="b" l="l" r="r" t="t"/>
              <a:pathLst>
                <a:path extrusionOk="0" h="3732" w="10825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2"/>
          <p:cNvSpPr/>
          <p:nvPr/>
        </p:nvSpPr>
        <p:spPr>
          <a:xfrm>
            <a:off x="3503875" y="4691494"/>
            <a:ext cx="5958719" cy="5089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2"/>
          <p:cNvGrpSpPr/>
          <p:nvPr/>
        </p:nvGrpSpPr>
        <p:grpSpPr>
          <a:xfrm>
            <a:off x="3929256" y="3919614"/>
            <a:ext cx="576963" cy="773332"/>
            <a:chOff x="3429656" y="3785314"/>
            <a:chExt cx="576963" cy="773332"/>
          </a:xfrm>
        </p:grpSpPr>
        <p:sp>
          <p:nvSpPr>
            <p:cNvPr id="174" name="Google Shape;174;p22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2"/>
          <p:cNvSpPr/>
          <p:nvPr/>
        </p:nvSpPr>
        <p:spPr>
          <a:xfrm>
            <a:off x="62416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105967" y="2325226"/>
            <a:ext cx="21541" cy="21541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6948775" y="3888553"/>
            <a:ext cx="69055" cy="15619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7189192" y="3888553"/>
            <a:ext cx="69231" cy="15619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7429785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7670422" y="38885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7103072" y="3160632"/>
            <a:ext cx="24437" cy="23384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6276325" y="2796625"/>
            <a:ext cx="1613430" cy="1461858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7388589" y="3109215"/>
            <a:ext cx="24393" cy="23603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22"/>
          <p:cNvGrpSpPr/>
          <p:nvPr/>
        </p:nvGrpSpPr>
        <p:grpSpPr>
          <a:xfrm>
            <a:off x="6345231" y="2886609"/>
            <a:ext cx="1407690" cy="1286147"/>
            <a:chOff x="6117656" y="2752309"/>
            <a:chExt cx="1407690" cy="1286147"/>
          </a:xfrm>
        </p:grpSpPr>
        <p:sp>
          <p:nvSpPr>
            <p:cNvPr id="190" name="Google Shape;190;p22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3940094" y="1807838"/>
            <a:ext cx="1294564" cy="589571"/>
            <a:chOff x="3940094" y="1807838"/>
            <a:chExt cx="1294564" cy="589571"/>
          </a:xfrm>
        </p:grpSpPr>
        <p:grpSp>
          <p:nvGrpSpPr>
            <p:cNvPr id="209" name="Google Shape;209;p22"/>
            <p:cNvGrpSpPr/>
            <p:nvPr/>
          </p:nvGrpSpPr>
          <p:grpSpPr>
            <a:xfrm>
              <a:off x="3940094" y="1807838"/>
              <a:ext cx="1294564" cy="589571"/>
              <a:chOff x="3543907" y="2562740"/>
              <a:chExt cx="1294564" cy="381674"/>
            </a:xfrm>
          </p:grpSpPr>
          <p:sp>
            <p:nvSpPr>
              <p:cNvPr id="210" name="Google Shape;210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2" name="Google Shape;212;p22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2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19" name="Google Shape;219;p22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24" name="Google Shape;224;p22"/>
            <p:cNvSpPr/>
            <p:nvPr/>
          </p:nvSpPr>
          <p:spPr>
            <a:xfrm>
              <a:off x="7814487" y="2708836"/>
              <a:ext cx="496812" cy="472595"/>
            </a:xfrm>
            <a:custGeom>
              <a:rect b="b" l="l" r="r" t="t"/>
              <a:pathLst>
                <a:path extrusionOk="0" h="10772" w="11324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7997564" y="2870459"/>
              <a:ext cx="149956" cy="166277"/>
            </a:xfrm>
            <a:custGeom>
              <a:rect b="b" l="l" r="r" t="t"/>
              <a:pathLst>
                <a:path extrusionOk="0" h="3790" w="3418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27" name="Google Shape;227;p22"/>
            <p:cNvSpPr/>
            <p:nvPr/>
          </p:nvSpPr>
          <p:spPr>
            <a:xfrm>
              <a:off x="7739700" y="1512500"/>
              <a:ext cx="1109728" cy="100282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228;p22"/>
            <p:cNvGrpSpPr/>
            <p:nvPr/>
          </p:nvGrpSpPr>
          <p:grpSpPr>
            <a:xfrm>
              <a:off x="7808309" y="1610467"/>
              <a:ext cx="966994" cy="714803"/>
              <a:chOff x="7183784" y="1476167"/>
              <a:chExt cx="966994" cy="714803"/>
            </a:xfrm>
          </p:grpSpPr>
          <p:sp>
            <p:nvSpPr>
              <p:cNvPr id="229" name="Google Shape;229;p22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5" name="Google Shape;245;p22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46" name="Google Shape;246;p22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22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397" name="Google Shape;397;p22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2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2"/>
          <p:cNvSpPr/>
          <p:nvPr/>
        </p:nvSpPr>
        <p:spPr>
          <a:xfrm>
            <a:off x="5794118" y="2303902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7622393" y="19966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4322798" y="3275550"/>
            <a:ext cx="1579326" cy="644066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3703893" y="2892765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5951893" y="1353648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Thanks</a:t>
            </a:r>
            <a:endParaRPr sz="5000"/>
          </a:p>
        </p:txBody>
      </p:sp>
      <p:sp>
        <p:nvSpPr>
          <p:cNvPr id="476" name="Google Shape;476;p31"/>
          <p:cNvSpPr/>
          <p:nvPr/>
        </p:nvSpPr>
        <p:spPr>
          <a:xfrm>
            <a:off x="360475" y="1933959"/>
            <a:ext cx="8358900" cy="3033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1"/>
          <p:cNvSpPr/>
          <p:nvPr/>
        </p:nvSpPr>
        <p:spPr>
          <a:xfrm>
            <a:off x="360466" y="1933950"/>
            <a:ext cx="8358900" cy="3033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1"/>
          <p:cNvSpPr txBox="1"/>
          <p:nvPr>
            <p:ph idx="4294967295" type="subTitle"/>
          </p:nvPr>
        </p:nvSpPr>
        <p:spPr>
          <a:xfrm>
            <a:off x="1494675" y="1919300"/>
            <a:ext cx="52095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naheim"/>
              <a:buNone/>
            </a:pPr>
            <a:r>
              <a:rPr b="1" i="0" lang="en" sz="4000" u="none" cap="none" strike="noStrike">
                <a:solidFill>
                  <a:schemeClr val="accent3"/>
                </a:solidFill>
              </a:rPr>
              <a:t>Luke Miller</a:t>
            </a:r>
            <a:r>
              <a:rPr b="0" i="0" lang="en" sz="40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0" i="0" sz="4000" u="none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4000" u="sng" cap="none" strike="noStrike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ljmbm5@umsystem.edu</a:t>
            </a:r>
            <a:endParaRPr b="0" i="0" sz="4000" u="none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None/>
            </a:pPr>
            <a:r>
              <a:t/>
            </a:r>
            <a:endParaRPr b="0" i="0" sz="1200" u="none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000" u="none" cap="none" strike="noStrike">
                <a:solidFill>
                  <a:schemeClr val="accent3"/>
                </a:solidFill>
              </a:rPr>
              <a:t>Semir Hot</a:t>
            </a:r>
            <a:r>
              <a:rPr b="0" i="0" lang="en" sz="4000" u="none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0" i="0" sz="4000" u="none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4000" u="sng" cap="none" strike="noStrik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shy8h@umsystem.edu</a:t>
            </a:r>
            <a:endParaRPr b="0" i="0" sz="4000" u="sng" cap="none" strike="noStrike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/>
          <p:nvPr>
            <p:ph idx="2" type="ctrTitle"/>
          </p:nvPr>
        </p:nvSpPr>
        <p:spPr>
          <a:xfrm>
            <a:off x="-144660" y="1534475"/>
            <a:ext cx="624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40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3 Mile Island</a:t>
            </a:r>
            <a:endParaRPr b="1" sz="4000"/>
          </a:p>
        </p:txBody>
      </p:sp>
      <p:sp>
        <p:nvSpPr>
          <p:cNvPr id="415" name="Google Shape;415;p23"/>
          <p:cNvSpPr txBox="1"/>
          <p:nvPr>
            <p:ph idx="4" type="ctrTitle"/>
          </p:nvPr>
        </p:nvSpPr>
        <p:spPr>
          <a:xfrm>
            <a:off x="3552100" y="457300"/>
            <a:ext cx="4823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Motivation</a:t>
            </a:r>
            <a:endParaRPr sz="5000"/>
          </a:p>
        </p:txBody>
      </p:sp>
      <p:pic>
        <p:nvPicPr>
          <p:cNvPr id="416" name="Google Shape;416;p23"/>
          <p:cNvPicPr preferRelativeResize="0"/>
          <p:nvPr/>
        </p:nvPicPr>
        <p:blipFill rotWithShape="1">
          <a:blip r:embed="rId4">
            <a:alphaModFix/>
          </a:blip>
          <a:srcRect b="0" l="0" r="0" t="9181"/>
          <a:stretch/>
        </p:blipFill>
        <p:spPr>
          <a:xfrm>
            <a:off x="360025" y="1919300"/>
            <a:ext cx="3911426" cy="3150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3"/>
          <p:cNvSpPr txBox="1"/>
          <p:nvPr>
            <p:ph type="ctrTitle"/>
          </p:nvPr>
        </p:nvSpPr>
        <p:spPr>
          <a:xfrm>
            <a:off x="4572000" y="1154675"/>
            <a:ext cx="45720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40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</a:rPr>
              <a:t>Piper Alpha</a:t>
            </a:r>
            <a:endParaRPr b="1" sz="4000" u="sng">
              <a:solidFill>
                <a:schemeClr val="hlink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18" name="Google Shape;418;p23"/>
          <p:cNvPicPr preferRelativeResize="0"/>
          <p:nvPr/>
        </p:nvPicPr>
        <p:blipFill rotWithShape="1">
          <a:blip r:embed="rId5">
            <a:alphaModFix/>
          </a:blip>
          <a:srcRect b="8585" l="0" r="1390" t="5643"/>
          <a:stretch/>
        </p:blipFill>
        <p:spPr>
          <a:xfrm>
            <a:off x="4425038" y="1919375"/>
            <a:ext cx="4705925" cy="306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/>
          <p:nvPr>
            <p:ph idx="4" type="ctrTitle"/>
          </p:nvPr>
        </p:nvSpPr>
        <p:spPr>
          <a:xfrm>
            <a:off x="4239150" y="457300"/>
            <a:ext cx="4905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Problem Statement</a:t>
            </a:r>
            <a:endParaRPr sz="5000"/>
          </a:p>
        </p:txBody>
      </p:sp>
      <p:sp>
        <p:nvSpPr>
          <p:cNvPr id="424" name="Google Shape;424;p24"/>
          <p:cNvSpPr txBox="1"/>
          <p:nvPr>
            <p:ph type="ctrTitle"/>
          </p:nvPr>
        </p:nvSpPr>
        <p:spPr>
          <a:xfrm>
            <a:off x="119269" y="938488"/>
            <a:ext cx="403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4000"/>
              <a:t>Program Overview</a:t>
            </a:r>
            <a:endParaRPr sz="4000"/>
          </a:p>
        </p:txBody>
      </p:sp>
      <p:sp>
        <p:nvSpPr>
          <p:cNvPr id="425" name="Google Shape;425;p24"/>
          <p:cNvSpPr txBox="1"/>
          <p:nvPr>
            <p:ph idx="1" type="subTitle"/>
          </p:nvPr>
        </p:nvSpPr>
        <p:spPr>
          <a:xfrm>
            <a:off x="119275" y="1016625"/>
            <a:ext cx="7913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500"/>
              <a:t>Alarm Oracle: </a:t>
            </a:r>
            <a:endParaRPr sz="3500"/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Unsupervised</a:t>
            </a:r>
            <a:r>
              <a:rPr lang="en" sz="3500"/>
              <a:t> Graph Neural Network</a:t>
            </a:r>
            <a:endParaRPr sz="35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Hawkes-process. </a:t>
            </a:r>
            <a:endParaRPr sz="35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High Precision</a:t>
            </a:r>
            <a:endParaRPr sz="3500"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Identifies Structures in Data</a:t>
            </a:r>
            <a:endParaRPr sz="3500"/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Finds Root Causes</a:t>
            </a:r>
            <a:endParaRPr sz="3500"/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500"/>
              <a:t>Diagnoses Alarm Cascades</a:t>
            </a:r>
            <a:endParaRPr sz="3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 txBox="1"/>
          <p:nvPr>
            <p:ph idx="8" type="ctrTitle"/>
          </p:nvPr>
        </p:nvSpPr>
        <p:spPr>
          <a:xfrm>
            <a:off x="3552100" y="457300"/>
            <a:ext cx="5670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Data Description</a:t>
            </a:r>
            <a:endParaRPr sz="5000"/>
          </a:p>
        </p:txBody>
      </p:sp>
      <p:grpSp>
        <p:nvGrpSpPr>
          <p:cNvPr id="431" name="Google Shape;431;p25"/>
          <p:cNvGrpSpPr/>
          <p:nvPr/>
        </p:nvGrpSpPr>
        <p:grpSpPr>
          <a:xfrm>
            <a:off x="356098" y="938491"/>
            <a:ext cx="2602330" cy="713693"/>
            <a:chOff x="1575694" y="930575"/>
            <a:chExt cx="1989549" cy="713693"/>
          </a:xfrm>
        </p:grpSpPr>
        <p:sp>
          <p:nvSpPr>
            <p:cNvPr id="432" name="Google Shape;432;p25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5"/>
          <p:cNvSpPr txBox="1"/>
          <p:nvPr>
            <p:ph idx="1" type="subTitle"/>
          </p:nvPr>
        </p:nvSpPr>
        <p:spPr>
          <a:xfrm>
            <a:off x="257576" y="1613850"/>
            <a:ext cx="8965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Based on real-world dataset from Huawei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38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Huawei data didn't provide a testable target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Generated data with matching distribution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Built Device Topology, probabilistic alarms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Alarm log training set generated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5" name="Google Shape;435;p25"/>
          <p:cNvSpPr txBox="1"/>
          <p:nvPr>
            <p:ph type="ctrTitle"/>
          </p:nvPr>
        </p:nvSpPr>
        <p:spPr>
          <a:xfrm>
            <a:off x="356100" y="1075875"/>
            <a:ext cx="3119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4000"/>
              <a:t>Data Source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/>
          <p:nvPr>
            <p:ph idx="8" type="ctrTitle"/>
          </p:nvPr>
        </p:nvSpPr>
        <p:spPr>
          <a:xfrm>
            <a:off x="3618025" y="457300"/>
            <a:ext cx="4680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Algorithm</a:t>
            </a:r>
            <a:endParaRPr sz="5000"/>
          </a:p>
        </p:txBody>
      </p:sp>
      <p:sp>
        <p:nvSpPr>
          <p:cNvPr id="441" name="Google Shape;441;p26"/>
          <p:cNvSpPr txBox="1"/>
          <p:nvPr>
            <p:ph idx="1" type="subTitle"/>
          </p:nvPr>
        </p:nvSpPr>
        <p:spPr>
          <a:xfrm>
            <a:off x="0" y="1636800"/>
            <a:ext cx="91440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Input: Device topology, Alarm logs, max hops, other hyperparameters</a:t>
            </a: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Preprocesses alarm logs using hill climbing to create a </a:t>
            </a: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causal</a:t>
            </a: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 matrix, our predicted value.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7"/>
          <p:cNvSpPr txBox="1"/>
          <p:nvPr>
            <p:ph idx="8" type="ctrTitle"/>
          </p:nvPr>
        </p:nvSpPr>
        <p:spPr>
          <a:xfrm>
            <a:off x="5180650" y="457300"/>
            <a:ext cx="3963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5000"/>
              <a:t>Algorithm</a:t>
            </a:r>
            <a:endParaRPr/>
          </a:p>
        </p:txBody>
      </p:sp>
      <p:sp>
        <p:nvSpPr>
          <p:cNvPr id="447" name="Google Shape;447;p27"/>
          <p:cNvSpPr txBox="1"/>
          <p:nvPr>
            <p:ph idx="7" type="subTitle"/>
          </p:nvPr>
        </p:nvSpPr>
        <p:spPr>
          <a:xfrm>
            <a:off x="300825" y="1431950"/>
            <a:ext cx="95157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D</a:t>
            </a: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ecay effects with timestamps &amp; k-hops.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Expectation Maximization to refine parameters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Evaluates model's performance with a likelihood score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Uses AIC or BIC to guide model selection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35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>
            <p:ph idx="8" type="ctrTitle"/>
          </p:nvPr>
        </p:nvSpPr>
        <p:spPr>
          <a:xfrm>
            <a:off x="3604850" y="457300"/>
            <a:ext cx="4770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Results</a:t>
            </a:r>
            <a:endParaRPr sz="5000"/>
          </a:p>
        </p:txBody>
      </p:sp>
      <p:grpSp>
        <p:nvGrpSpPr>
          <p:cNvPr id="453" name="Google Shape;453;p28"/>
          <p:cNvGrpSpPr/>
          <p:nvPr/>
        </p:nvGrpSpPr>
        <p:grpSpPr>
          <a:xfrm>
            <a:off x="126421" y="720965"/>
            <a:ext cx="3057340" cy="1330966"/>
            <a:chOff x="1575694" y="930575"/>
            <a:chExt cx="1989549" cy="713693"/>
          </a:xfrm>
        </p:grpSpPr>
        <p:sp>
          <p:nvSpPr>
            <p:cNvPr id="454" name="Google Shape;454;p28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28"/>
          <p:cNvSpPr txBox="1"/>
          <p:nvPr>
            <p:ph idx="1" type="subTitle"/>
          </p:nvPr>
        </p:nvSpPr>
        <p:spPr>
          <a:xfrm>
            <a:off x="52500" y="1992150"/>
            <a:ext cx="8893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Attained 100% precision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50% of potential alarm cascades identified 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Some Cascades not represented by Data.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naheim"/>
              <a:buChar char="●"/>
            </a:pPr>
            <a:r>
              <a:rPr lang="en" sz="3500">
                <a:latin typeface="Anaheim"/>
                <a:ea typeface="Anaheim"/>
                <a:cs typeface="Anaheim"/>
                <a:sym typeface="Anaheim"/>
              </a:rPr>
              <a:t>O(n) reduced by Factor of 7 by Optimization</a:t>
            </a:r>
            <a:endParaRPr sz="3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7" name="Google Shape;457;p28"/>
          <p:cNvSpPr txBox="1"/>
          <p:nvPr>
            <p:ph type="ctrTitle"/>
          </p:nvPr>
        </p:nvSpPr>
        <p:spPr>
          <a:xfrm>
            <a:off x="126349" y="938575"/>
            <a:ext cx="27639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4000"/>
              <a:t>Performance Metrics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100" y="130050"/>
            <a:ext cx="7018200" cy="48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/>
        </p:nvSpPr>
        <p:spPr>
          <a:xfrm>
            <a:off x="145000" y="1717775"/>
            <a:ext cx="18750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1 of 4 similar results</a:t>
            </a:r>
            <a:endParaRPr b="1" sz="26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"/>
          <p:cNvSpPr txBox="1"/>
          <p:nvPr/>
        </p:nvSpPr>
        <p:spPr>
          <a:xfrm>
            <a:off x="0" y="862300"/>
            <a:ext cx="9144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Add validation metrics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Incorporate Prior Information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naheim"/>
              <a:buChar char="●"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Add verified causal structures in training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naheim"/>
              <a:buChar char="●"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Iteratively increase performance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Adapt to real-time environment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naheim"/>
              <a:buChar char="●"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Optimize data preprocessing. 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476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naheim"/>
              <a:buChar char="●"/>
            </a:pPr>
            <a:r>
              <a:rPr lang="en" sz="3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Streamline algorithmic efficiency</a:t>
            </a:r>
            <a:endParaRPr sz="3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98" y="4048798"/>
            <a:ext cx="28596" cy="32"/>
          </a:xfrm>
          <a:custGeom>
            <a:rect b="b" l="l" r="r" t="t"/>
            <a:pathLst>
              <a:path extrusionOk="0" fill="none" h="1" w="893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cap="flat" cmpd="sng" w="9525">
            <a:solidFill>
              <a:srgbClr val="1F1F1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0"/>
          <p:cNvSpPr txBox="1"/>
          <p:nvPr>
            <p:ph type="ctrTitle"/>
          </p:nvPr>
        </p:nvSpPr>
        <p:spPr>
          <a:xfrm>
            <a:off x="3571800" y="381100"/>
            <a:ext cx="4803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000"/>
              <a:t>Future Directions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BAF7C9"/>
      </a:lt1>
      <a:dk2>
        <a:srgbClr val="95EBAA"/>
      </a:dk2>
      <a:lt2>
        <a:srgbClr val="75DB8E"/>
      </a:lt2>
      <a:accent1>
        <a:srgbClr val="4BAF63"/>
      </a:accent1>
      <a:accent2>
        <a:srgbClr val="1A8334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